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7" r:id="rId2"/>
    <p:sldMasterId id="2147483698" r:id="rId3"/>
    <p:sldMasterId id="2147483699" r:id="rId4"/>
  </p:sldMasterIdLst>
  <p:notesMasterIdLst>
    <p:notesMasterId r:id="rId27"/>
  </p:notesMasterIdLst>
  <p:sldIdLst>
    <p:sldId id="256" r:id="rId5"/>
    <p:sldId id="257" r:id="rId6"/>
    <p:sldId id="258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2" r:id="rId19"/>
    <p:sldId id="290" r:id="rId20"/>
    <p:sldId id="271" r:id="rId21"/>
    <p:sldId id="273" r:id="rId22"/>
    <p:sldId id="274" r:id="rId23"/>
    <p:sldId id="275" r:id="rId24"/>
    <p:sldId id="276" r:id="rId25"/>
    <p:sldId id="287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Didact Gothic" panose="020B0604020202020204" charset="0"/>
      <p:regular r:id="rId36"/>
    </p:embeddedFont>
    <p:embeddedFont>
      <p:font typeface="Forum" panose="020B0604020202020204" charset="0"/>
      <p:regular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Tenor Sans" panose="020B0604020202020204" charset="-52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5" autoAdjust="0"/>
    <p:restoredTop sz="94660"/>
  </p:normalViewPr>
  <p:slideViewPr>
    <p:cSldViewPr>
      <p:cViewPr varScale="1">
        <p:scale>
          <a:sx n="113" d="100"/>
          <a:sy n="113" d="100"/>
        </p:scale>
        <p:origin x="102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3923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1cc516bb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b1cc516bb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b1b34dd71d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b1b34dd71d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1b34dd71d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b1b34dd71d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b1b34dd71d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b1b34dd71d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b1b34dd71d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b1b34dd71d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b1b34dd71d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b1b34dd71d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b1b34dd71d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b1b34dd71d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b1b34dd71d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gb1b34dd71d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b1b34dd71d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b1b34dd71d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b1b34dd71d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b1b34dd71d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b1b34dd71d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b1b34dd71d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b1b34dd71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b1b34dd71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b1b34dd71d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b1b34dd71d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ae9eb0aeec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ae9eb0aeec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b1b34dd71d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b1b34dd71d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1b34dd71d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b1b34dd71d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b1b34dd7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b1b34dd7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1b34dd71d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b1b34dd71d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1b34dd71d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b1b34dd71d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b1b34dd71d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b1b34dd71d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1b34dd71d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b1b34dd71d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Tenor Sans"/>
              <a:buNone/>
              <a:defRPr sz="5200">
                <a:solidFill>
                  <a:schemeClr val="lt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4A48"/>
              </a:buClr>
              <a:buSzPts val="2800"/>
              <a:buFont typeface="Forum"/>
              <a:buNone/>
              <a:defRPr sz="2800">
                <a:solidFill>
                  <a:srgbClr val="544A48"/>
                </a:solidFill>
                <a:latin typeface="Forum"/>
                <a:ea typeface="Forum"/>
                <a:cs typeface="Forum"/>
                <a:sym typeface="For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469300"/>
            <a:ext cx="8520600" cy="778500"/>
          </a:xfrm>
          <a:prstGeom prst="rect">
            <a:avLst/>
          </a:prstGeom>
          <a:solidFill>
            <a:srgbClr val="D96952"/>
          </a:solidFill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6952"/>
              </a:solidFill>
            </a:endParaRPr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enor Sans"/>
              <a:buNone/>
              <a:defRPr>
                <a:solidFill>
                  <a:schemeClr val="lt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544A48"/>
              </a:buClr>
              <a:buSzPts val="1800"/>
              <a:buFont typeface="Forum"/>
              <a:buChar char="●"/>
              <a:defRPr>
                <a:solidFill>
                  <a:srgbClr val="544A48"/>
                </a:solidFill>
                <a:latin typeface="Forum"/>
                <a:ea typeface="Forum"/>
                <a:cs typeface="Forum"/>
                <a:sym typeface="Forum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544A48"/>
              </a:buClr>
              <a:buSzPts val="1400"/>
              <a:buFont typeface="Forum"/>
              <a:buChar char="○"/>
              <a:defRPr>
                <a:solidFill>
                  <a:srgbClr val="544A48"/>
                </a:solidFill>
                <a:latin typeface="Forum"/>
                <a:ea typeface="Forum"/>
                <a:cs typeface="Forum"/>
                <a:sym typeface="Forum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544A48"/>
              </a:buClr>
              <a:buSzPts val="1400"/>
              <a:buFont typeface="Forum"/>
              <a:buChar char="■"/>
              <a:defRPr>
                <a:solidFill>
                  <a:srgbClr val="544A48"/>
                </a:solidFill>
                <a:latin typeface="Forum"/>
                <a:ea typeface="Forum"/>
                <a:cs typeface="Forum"/>
                <a:sym typeface="Forum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544A48"/>
              </a:buClr>
              <a:buSzPts val="1400"/>
              <a:buFont typeface="Forum"/>
              <a:buChar char="●"/>
              <a:defRPr>
                <a:solidFill>
                  <a:srgbClr val="544A48"/>
                </a:solidFill>
                <a:latin typeface="Forum"/>
                <a:ea typeface="Forum"/>
                <a:cs typeface="Forum"/>
                <a:sym typeface="Forum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544A48"/>
              </a:buClr>
              <a:buSzPts val="1400"/>
              <a:buFont typeface="Forum"/>
              <a:buChar char="○"/>
              <a:defRPr>
                <a:solidFill>
                  <a:srgbClr val="544A48"/>
                </a:solidFill>
                <a:latin typeface="Forum"/>
                <a:ea typeface="Forum"/>
                <a:cs typeface="Forum"/>
                <a:sym typeface="Forum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6" name="Google Shape;6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36700" y="4395600"/>
            <a:ext cx="631075" cy="6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6" name="Google Shape;216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8" name="Google Shape;228;p4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30" name="Google Shape;230;p4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42" name="Google Shape;242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ectornkoperm" TargetMode="External"/><Relationship Id="rId13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hyperlink" Target="https://www.facebook.com/groups/constructornko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instagram.com/vectornko" TargetMode="External"/><Relationship Id="rId11" Type="http://schemas.openxmlformats.org/officeDocument/2006/relationships/hyperlink" Target="http://vectornko.ru/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hyperlink" Target="https://www.constructornko.com/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www.youtube.com/c/vectornko" TargetMode="External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png"/><Relationship Id="rId4" Type="http://schemas.openxmlformats.org/officeDocument/2006/relationships/hyperlink" Target="https://www.constructornko.com/konstruktor-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3"/>
          <p:cNvPicPr preferRelativeResize="0"/>
          <p:nvPr/>
        </p:nvPicPr>
        <p:blipFill rotWithShape="1">
          <a:blip r:embed="rId3">
            <a:alphaModFix amt="24000"/>
          </a:blip>
          <a:srcRect/>
          <a:stretch/>
        </p:blipFill>
        <p:spPr>
          <a:xfrm>
            <a:off x="-1134675" y="-23159"/>
            <a:ext cx="9263275" cy="521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3"/>
          <p:cNvSpPr txBox="1"/>
          <p:nvPr/>
        </p:nvSpPr>
        <p:spPr>
          <a:xfrm>
            <a:off x="351025" y="209888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rgbClr val="544A48"/>
                </a:solidFill>
                <a:latin typeface="Forum"/>
                <a:ea typeface="Forum"/>
                <a:cs typeface="Forum"/>
                <a:sym typeface="Forum"/>
              </a:rPr>
              <a:t>Автономная некоммерческая организация</a:t>
            </a:r>
            <a:endParaRPr sz="1200" b="0" i="0" u="none" strike="noStrike" cap="none">
              <a:solidFill>
                <a:srgbClr val="544A48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rgbClr val="544A48"/>
                </a:solidFill>
                <a:latin typeface="Forum"/>
                <a:ea typeface="Forum"/>
                <a:cs typeface="Forum"/>
                <a:sym typeface="Forum"/>
              </a:rPr>
              <a:t>дополнительного профессионального образования </a:t>
            </a:r>
            <a:endParaRPr sz="1200" b="0" i="0" u="none" strike="noStrike" cap="none">
              <a:solidFill>
                <a:srgbClr val="544A48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rgbClr val="544A48"/>
                </a:solidFill>
                <a:latin typeface="Forum"/>
                <a:ea typeface="Forum"/>
                <a:cs typeface="Forum"/>
                <a:sym typeface="Forum"/>
              </a:rPr>
              <a:t>«Институт социальных услуг и инноваций «ВЕКТОР»</a:t>
            </a:r>
            <a:endParaRPr sz="1200" b="0" i="0" u="none" strike="noStrike" cap="none">
              <a:solidFill>
                <a:srgbClr val="544A48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67" name="Google Shape;267;p53"/>
          <p:cNvSpPr/>
          <p:nvPr/>
        </p:nvSpPr>
        <p:spPr>
          <a:xfrm>
            <a:off x="6564900" y="0"/>
            <a:ext cx="2579100" cy="51435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3"/>
          <p:cNvSpPr txBox="1"/>
          <p:nvPr/>
        </p:nvSpPr>
        <p:spPr>
          <a:xfrm>
            <a:off x="669600" y="2814974"/>
            <a:ext cx="49062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dirty="0">
              <a:solidFill>
                <a:srgbClr val="363130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544A48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2100" i="0" u="none" strike="noStrike" cap="none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b="0" i="0" u="none" strike="noStrike" cap="none" dirty="0">
                <a:solidFill>
                  <a:srgbClr val="363130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endParaRPr sz="1800" b="0" i="0" u="none" strike="noStrike" cap="none" dirty="0">
              <a:solidFill>
                <a:srgbClr val="363130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63130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pic>
        <p:nvPicPr>
          <p:cNvPr id="269" name="Google Shape;26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9375" y="253475"/>
            <a:ext cx="1277402" cy="6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3"/>
          <p:cNvSpPr txBox="1"/>
          <p:nvPr/>
        </p:nvSpPr>
        <p:spPr>
          <a:xfrm>
            <a:off x="676000" y="2029375"/>
            <a:ext cx="4915050" cy="128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800" dirty="0">
                <a:latin typeface="Tenor Sans" charset="-52"/>
              </a:rPr>
              <a:t>КОНСТРУКТОР СОЦИАЛЬНЫХ ПРАКТИК НКО-4: через кризис к стабильности и устойчивому развитию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700" dirty="0">
              <a:solidFill>
                <a:srgbClr val="363130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dirty="0">
                <a:solidFill>
                  <a:srgbClr val="363130"/>
                </a:solidFill>
                <a:latin typeface="Tenor Sans"/>
                <a:ea typeface="Tenor Sans"/>
                <a:cs typeface="Tenor Sans"/>
                <a:sym typeface="Tenor Sans"/>
              </a:rPr>
              <a:t>КАК ПОДДЕРЖАТЬ РОДИТЕЛЬСКУЮ ЧУТКОСТЬ. ПРОГРАММА ПОМОЩИ СЕМЬЯМ </a:t>
            </a:r>
            <a:r>
              <a:rPr lang="ru" sz="1700" dirty="0">
                <a:solidFill>
                  <a:srgbClr val="BC4E53"/>
                </a:solidFill>
                <a:latin typeface="Tenor Sans"/>
                <a:ea typeface="Tenor Sans"/>
                <a:cs typeface="Tenor Sans"/>
                <a:sym typeface="Tenor Sans"/>
              </a:rPr>
              <a:t>“НАПРАВЛЯЕМЫЙ ДИАЛОГ”</a:t>
            </a:r>
            <a:endParaRPr sz="1700" dirty="0">
              <a:solidFill>
                <a:srgbClr val="BC4E53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700" dirty="0">
              <a:solidFill>
                <a:srgbClr val="363130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271" name="Google Shape;271;p53"/>
          <p:cNvSpPr/>
          <p:nvPr/>
        </p:nvSpPr>
        <p:spPr>
          <a:xfrm>
            <a:off x="619300" y="1413175"/>
            <a:ext cx="56700" cy="12324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900" y="3127750"/>
            <a:ext cx="2221100" cy="22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844" y="456338"/>
            <a:ext cx="1047925" cy="2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000" y="4361575"/>
            <a:ext cx="1277427" cy="6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3"/>
          <p:cNvSpPr txBox="1"/>
          <p:nvPr/>
        </p:nvSpPr>
        <p:spPr>
          <a:xfrm>
            <a:off x="921050" y="1226575"/>
            <a:ext cx="44781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технология с доказанной эффективностью применения для самых разных целевых групп родителей, преимущественно матерей (социальных групп риска, в ТЖС, приемных, родителей как маленьких детей,                          так и подростков и пр. в разных странах мира и культурах). Может реализовываться      в учреждениях образования, социальной защиты, здравоохранения, НКО и др.</a:t>
            </a:r>
            <a:endParaRPr sz="10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63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НАПРАВЛЯЕМЫЙ ДИАЛОГ - ЭТО</a:t>
            </a:r>
            <a:endParaRPr sz="28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63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3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1" name="Google Shape;38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5600" y="1382375"/>
            <a:ext cx="2652800" cy="231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4"/>
          <p:cNvSpPr txBox="1"/>
          <p:nvPr/>
        </p:nvSpPr>
        <p:spPr>
          <a:xfrm>
            <a:off x="768650" y="1074175"/>
            <a:ext cx="68019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Простота. </a:t>
            </a:r>
            <a:r>
              <a:rPr lang="ru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Программа основана на простых принципах, которые легко понять каждому человеку.</a:t>
            </a:r>
            <a:endParaRPr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Акцент на действии.</a:t>
            </a:r>
            <a:r>
              <a:rPr lang="ru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 Мы можем думать о своих знаниях и способностях что угодно, но если не получается, значит не умеем.                                 Поэтому в программе мы делаем акцент на обучении через практику.</a:t>
            </a:r>
            <a:endParaRPr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Универсальность. </a:t>
            </a:r>
            <a:r>
              <a:rPr lang="ru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Несмотря на то, что изначально программа предназначалась для детей раннего возраста, оказалось что принципы, заложенные в основе этой программы, прекрасно подходят и для всех остальных возрастов, включая взрослых людей.</a:t>
            </a:r>
            <a:endParaRPr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Гибкость.</a:t>
            </a:r>
            <a:r>
              <a:rPr lang="ru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 Программа допускает адаптацию к местным                           особенностям работы при условии сохранения базовых принципов                                     и основного курса ICDP</a:t>
            </a:r>
            <a:endParaRPr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64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ДОСТОИНСТВА ПРОГРАММЫ</a:t>
            </a:r>
            <a:endParaRPr sz="28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64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4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1" name="Google Shape;39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5"/>
          <p:cNvSpPr txBox="1"/>
          <p:nvPr/>
        </p:nvSpPr>
        <p:spPr>
          <a:xfrm>
            <a:off x="768650" y="1150375"/>
            <a:ext cx="4365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Выявить и поддержать </a:t>
            </a:r>
            <a:r>
              <a:rPr lang="ru" sz="1600" b="1">
                <a:solidFill>
                  <a:srgbClr val="BC4E53"/>
                </a:solidFill>
                <a:latin typeface="Open Sans"/>
                <a:ea typeface="Open Sans"/>
                <a:cs typeface="Open Sans"/>
                <a:sym typeface="Open Sans"/>
              </a:rPr>
              <a:t>хорошее качество взаимодействия</a:t>
            </a: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 между воспитателями и их детьми</a:t>
            </a:r>
            <a:r>
              <a:rPr lang="ru" sz="1600" i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посредством повышения осведомленности воспитателей о детских психо-социальных потребностях и повышения их чувствительности при реагировании на эти потребности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65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ЦЕЛЬ ПРОГРАММЫ “НАПРАВЛЯЕМЫЙ ДИАЛОГ”</a:t>
            </a:r>
            <a:endParaRPr sz="28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65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5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0" name="Google Shape;40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925" y="1333675"/>
            <a:ext cx="2713675" cy="20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6"/>
          <p:cNvSpPr txBox="1"/>
          <p:nvPr/>
        </p:nvSpPr>
        <p:spPr>
          <a:xfrm>
            <a:off x="768650" y="1226575"/>
            <a:ext cx="4365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➔"/>
            </a:pPr>
            <a:r>
              <a:rPr lang="ru" sz="16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12 очных или онлайн встреч                       в режиме 1 раз в неделю</a:t>
            </a: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➔"/>
            </a:pPr>
            <a:r>
              <a:rPr lang="ru" sz="16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1,5-2 часа каждая встреча</a:t>
            </a: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➔"/>
            </a:pPr>
            <a:r>
              <a:rPr lang="ru" sz="16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2 ведущих (например, психолог                    и педагог)</a:t>
            </a: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➔"/>
            </a:pPr>
            <a:r>
              <a:rPr lang="ru" sz="16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6-10 родителей (группа по составу однородная)</a:t>
            </a: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66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ОРГАНИЗАЦИОННАЯ СТРУКТУРА</a:t>
            </a:r>
            <a:endParaRPr sz="28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66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6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0" name="Google Shape;41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850" y="1009900"/>
            <a:ext cx="2466025" cy="18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6"/>
          <p:cNvPicPr preferRelativeResize="0"/>
          <p:nvPr/>
        </p:nvPicPr>
        <p:blipFill rotWithShape="1">
          <a:blip r:embed="rId4">
            <a:alphaModFix/>
          </a:blip>
          <a:srcRect r="-1276" b="5979"/>
          <a:stretch/>
        </p:blipFill>
        <p:spPr>
          <a:xfrm>
            <a:off x="5209850" y="3080675"/>
            <a:ext cx="2466024" cy="12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"/>
          <p:cNvSpPr txBox="1"/>
          <p:nvPr/>
        </p:nvSpPr>
        <p:spPr>
          <a:xfrm>
            <a:off x="921050" y="921775"/>
            <a:ext cx="61581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Программа ICDP основана на критериях, взятых                                  из исследований, которые определяют, что такое хорошее взаимодействие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Эти критерии формулируются в виде фундамента - каково восприятие ребенка воспитателем, и 8 руководящих принципов хорошего взаимодействия программы ICDP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8 принципов могут быть сгруппированы в 3 диалога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67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СОДЕРЖАНИЕ ПРОГРАММЫ</a:t>
            </a:r>
            <a:endParaRPr sz="28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67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7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1" name="Google Shape;42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"/>
          <p:cNvSpPr txBox="1"/>
          <p:nvPr/>
        </p:nvSpPr>
        <p:spPr>
          <a:xfrm>
            <a:off x="921050" y="921775"/>
            <a:ext cx="61581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/>
              <a:t>Подытожить главные моменты предыдущей группы</a:t>
            </a:r>
          </a:p>
          <a:p>
            <a:endParaRPr lang="ru-RU" sz="1600" dirty="0"/>
          </a:p>
          <a:p>
            <a:r>
              <a:rPr lang="ru-RU" sz="1600" dirty="0"/>
              <a:t>Обсуждение домашнего задания (1/2 времени встречи)</a:t>
            </a:r>
          </a:p>
          <a:p>
            <a:endParaRPr lang="ru-RU" sz="1600" dirty="0"/>
          </a:p>
          <a:p>
            <a:r>
              <a:rPr lang="ru-RU" sz="1600" dirty="0"/>
              <a:t>Представление темы обсуждения</a:t>
            </a:r>
          </a:p>
          <a:p>
            <a:endParaRPr lang="ru-RU" sz="1600" dirty="0"/>
          </a:p>
          <a:p>
            <a:r>
              <a:rPr lang="ru-RU" sz="1600" dirty="0"/>
              <a:t>Активизация участников группы (разминка, упражнение)</a:t>
            </a:r>
          </a:p>
          <a:p>
            <a:endParaRPr lang="ru-RU" sz="1600" dirty="0"/>
          </a:p>
          <a:p>
            <a:r>
              <a:rPr lang="ru-RU" sz="1600" dirty="0"/>
              <a:t>Суммирование работы группы</a:t>
            </a:r>
          </a:p>
          <a:p>
            <a:endParaRPr lang="ru-RU" sz="1600" dirty="0"/>
          </a:p>
          <a:p>
            <a:r>
              <a:rPr lang="ru-RU" sz="1600" dirty="0"/>
              <a:t>Домашнее задание (+ распечатка)</a:t>
            </a:r>
          </a:p>
          <a:p>
            <a:endParaRPr lang="ru-RU" sz="1600" dirty="0"/>
          </a:p>
          <a:p>
            <a:r>
              <a:rPr lang="ru-RU" sz="1600" dirty="0"/>
              <a:t>На доске – следы, итог встречи</a:t>
            </a: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67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Стандартная повестка дня</a:t>
            </a:r>
            <a:endParaRPr sz="28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67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7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1" name="Google Shape;42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43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160" y="195486"/>
            <a:ext cx="7467600" cy="857250"/>
          </a:xfrm>
        </p:spPr>
        <p:txBody>
          <a:bodyPr/>
          <a:lstStyle/>
          <a:p>
            <a:r>
              <a:rPr lang="ru-RU" dirty="0"/>
              <a:t>Возводим дом </a:t>
            </a:r>
            <a:r>
              <a:rPr lang="en-US" dirty="0"/>
              <a:t>ICDP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21600"/>
            <a:ext cx="7457256" cy="36338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914906"/>
            <a:ext cx="1584176" cy="681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Культурные и личные ценности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99793" y="3910243"/>
            <a:ext cx="1575041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Концепция ребенка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5977" y="3906409"/>
            <a:ext cx="1586923" cy="674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Видеть личность в ребенке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3894752"/>
            <a:ext cx="151216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Эмпатийная</a:t>
            </a:r>
            <a:r>
              <a:rPr lang="ru-RU" sz="1400" dirty="0"/>
              <a:t> идентификация с ребенком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165816"/>
            <a:ext cx="648072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Эмоциональный диалог (темы 1,2, 3, 4)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2390868"/>
            <a:ext cx="648072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Посреднический диалог (темы 5,6,7)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043608" y="1275606"/>
            <a:ext cx="6336704" cy="1026114"/>
          </a:xfrm>
          <a:prstGeom prst="triangle">
            <a:avLst>
              <a:gd name="adj" fmla="val 49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Регулирующий диалог (темы 8)</a:t>
            </a:r>
          </a:p>
        </p:txBody>
      </p:sp>
    </p:spTree>
    <p:extLst>
      <p:ext uri="{BB962C8B-B14F-4D97-AF65-F5344CB8AC3E}">
        <p14:creationId xmlns:p14="http://schemas.microsoft.com/office/powerpoint/2010/main" val="1756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8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СОДЕРЖАНИЕ ПРОГРАММЫ: 3 ДИАЛОГА</a:t>
            </a:r>
            <a:endParaRPr sz="28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68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8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9" name="Google Shape;42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8"/>
          <p:cNvSpPr/>
          <p:nvPr/>
        </p:nvSpPr>
        <p:spPr>
          <a:xfrm>
            <a:off x="966250" y="1032100"/>
            <a:ext cx="1644000" cy="781200"/>
          </a:xfrm>
          <a:prstGeom prst="roundRect">
            <a:avLst>
              <a:gd name="adj" fmla="val 16667"/>
            </a:avLst>
          </a:prstGeom>
          <a:solidFill>
            <a:srgbClr val="E88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ЭМОЦИОНАЛЬНЫЙ</a:t>
            </a:r>
            <a:r>
              <a:rPr lang="ru" sz="1500">
                <a:latin typeface="Forum"/>
                <a:ea typeface="Forum"/>
                <a:cs typeface="Forum"/>
                <a:sym typeface="Forum"/>
              </a:rPr>
              <a:t> </a:t>
            </a:r>
            <a:endParaRPr sz="15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431" name="Google Shape;431;p68"/>
          <p:cNvSpPr/>
          <p:nvPr/>
        </p:nvSpPr>
        <p:spPr>
          <a:xfrm>
            <a:off x="966250" y="2409363"/>
            <a:ext cx="1644000" cy="781200"/>
          </a:xfrm>
          <a:prstGeom prst="roundRect">
            <a:avLst>
              <a:gd name="adj" fmla="val 16667"/>
            </a:avLst>
          </a:prstGeom>
          <a:solidFill>
            <a:srgbClr val="E88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ПОСРЕДНИЧЕСКИЙ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68"/>
          <p:cNvSpPr/>
          <p:nvPr/>
        </p:nvSpPr>
        <p:spPr>
          <a:xfrm>
            <a:off x="966250" y="3713375"/>
            <a:ext cx="1644000" cy="781200"/>
          </a:xfrm>
          <a:prstGeom prst="roundRect">
            <a:avLst>
              <a:gd name="adj" fmla="val 16667"/>
            </a:avLst>
          </a:prstGeom>
          <a:solidFill>
            <a:srgbClr val="E88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РЕГУЛИРУЮЩИЙ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68"/>
          <p:cNvSpPr/>
          <p:nvPr/>
        </p:nvSpPr>
        <p:spPr>
          <a:xfrm>
            <a:off x="3188050" y="828675"/>
            <a:ext cx="4907400" cy="1356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ru" sz="1000">
                <a:latin typeface="Open Sans"/>
                <a:ea typeface="Open Sans"/>
                <a:cs typeface="Open Sans"/>
                <a:sym typeface="Open Sans"/>
              </a:rPr>
              <a:t>. Показывайте свои положительные чувства ребенку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00">
                <a:latin typeface="Open Sans"/>
                <a:ea typeface="Open Sans"/>
                <a:cs typeface="Open Sans"/>
                <a:sym typeface="Open Sans"/>
              </a:rPr>
              <a:t>2. Поддерживайте его инициативы 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00">
                <a:latin typeface="Open Sans"/>
                <a:ea typeface="Open Sans"/>
                <a:cs typeface="Open Sans"/>
                <a:sym typeface="Open Sans"/>
              </a:rPr>
              <a:t>3. Говорите с ребенком об интересующих его вещах 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Open Sans"/>
                <a:ea typeface="Open Sans"/>
                <a:cs typeface="Open Sans"/>
                <a:sym typeface="Open Sans"/>
              </a:rPr>
              <a:t>4. Хвалите ребенка и выражайте свое одобрение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68"/>
          <p:cNvSpPr/>
          <p:nvPr/>
        </p:nvSpPr>
        <p:spPr>
          <a:xfrm>
            <a:off x="3188050" y="2121525"/>
            <a:ext cx="4907400" cy="1356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ru" sz="1000">
                <a:latin typeface="Open Sans"/>
                <a:ea typeface="Open Sans"/>
                <a:cs typeface="Open Sans"/>
                <a:sym typeface="Open Sans"/>
              </a:rPr>
              <a:t>Помогайте ребенку сосредоточивать внимание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00">
                <a:latin typeface="Open Sans"/>
                <a:ea typeface="Open Sans"/>
                <a:cs typeface="Open Sans"/>
                <a:sym typeface="Open Sans"/>
              </a:rPr>
              <a:t>6. Придавайте смысл восприятию ребенком окружающего мира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00">
                <a:latin typeface="Open Sans"/>
                <a:ea typeface="Open Sans"/>
                <a:cs typeface="Open Sans"/>
                <a:sym typeface="Open Sans"/>
              </a:rPr>
              <a:t>7. Углубляйте и разъясняйте ребенку смысл происходящего вокруг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68"/>
          <p:cNvSpPr/>
          <p:nvPr/>
        </p:nvSpPr>
        <p:spPr>
          <a:xfrm>
            <a:off x="3188050" y="3425525"/>
            <a:ext cx="4872600" cy="1356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8. </a:t>
            </a:r>
            <a:r>
              <a:rPr lang="ru" sz="1000">
                <a:latin typeface="Open Sans"/>
                <a:ea typeface="Open Sans"/>
                <a:cs typeface="Open Sans"/>
                <a:sym typeface="Open Sans"/>
              </a:rPr>
              <a:t>Помогайте ребёнку контролировать себя, позитивно устанавливая границы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0"/>
          <p:cNvSpPr txBox="1"/>
          <p:nvPr/>
        </p:nvSpPr>
        <p:spPr>
          <a:xfrm>
            <a:off x="921050" y="921775"/>
            <a:ext cx="61581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Исследования, проведенные в различных районах мира, показали эффекты: ”предоставили новые понятия                              и мотивацию для меня как для родителя”,” Я понял значение тесной связи с моим ребенком”, ”Теперь                            я слушаю своего ребенка”, ”Я более терпелив”, ”Мы разделяем вдвоем больше”  «меньше наказаний”...и т.д.</a:t>
            </a: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Видеоанализ контрольной группы до и после показывает улучшение взаимодействия между воспитателями                            и детьми</a:t>
            </a: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3-летнее исследование влияния воздействия ICDP, Норвегия, 2011 г.</a:t>
            </a: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70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0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РЕЗУЛЬТАТЫ ПРОГРАММЫ И ИССЛЕДОВАНИЯ </a:t>
            </a:r>
            <a:endParaRPr sz="28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70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0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3" name="Google Shape;45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1"/>
          <p:cNvSpPr txBox="1"/>
          <p:nvPr/>
        </p:nvSpPr>
        <p:spPr>
          <a:xfrm>
            <a:off x="921050" y="997975"/>
            <a:ext cx="61581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Для индивидуальной работы с ребенком. Использование 8 принципов положительного взаимодействия позитивно влияет на результат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Для семейного консультирования. В программе предусмотрены критерии, по которым можно                определить сильные и слабые стороны взаимодействия между родителями и детьми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Для индивидуальных консультаций родителей. Программа позволяет проще доносить до родителей информацию, способствующую улучшению взаимоотношений с ребенком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71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0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ПРОГРАММА МОЖЕТ БЫТЬ ПОЛЕЗНА: </a:t>
            </a:r>
            <a:endParaRPr sz="28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Google Shape;460;p71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1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2" name="Google Shape;46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4"/>
          <p:cNvPicPr preferRelativeResize="0"/>
          <p:nvPr/>
        </p:nvPicPr>
        <p:blipFill rotWithShape="1">
          <a:blip r:embed="rId3">
            <a:alphaModFix amt="24000"/>
          </a:blip>
          <a:srcRect/>
          <a:stretch/>
        </p:blipFill>
        <p:spPr>
          <a:xfrm>
            <a:off x="-1134675" y="-33538"/>
            <a:ext cx="9263275" cy="521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4"/>
          <p:cNvSpPr txBox="1">
            <a:spLocks noGrp="1"/>
          </p:cNvSpPr>
          <p:nvPr>
            <p:ph type="title"/>
          </p:nvPr>
        </p:nvSpPr>
        <p:spPr>
          <a:xfrm>
            <a:off x="1055500" y="304450"/>
            <a:ext cx="363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4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Ведущая</a:t>
            </a:r>
            <a:endParaRPr sz="24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54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4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3" name="Google Shape;28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4"/>
          <p:cNvSpPr txBox="1"/>
          <p:nvPr/>
        </p:nvSpPr>
        <p:spPr>
          <a:xfrm>
            <a:off x="2051720" y="3389111"/>
            <a:ext cx="475252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 sz="11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ТАТЬЯНА ИГРУШКИНА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1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0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Старший преподаватель АНО ДПО "СПб ИРАВ",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0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сертифицированный тренер и супервизор программы ICDP "Направляемый диалог",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0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член экспертного совета АНО ДПО «Институт социальных услуг </a:t>
            </a:r>
            <a:endParaRPr sz="10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0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и инноваций «ВЕКТОР» </a:t>
            </a:r>
            <a:endParaRPr sz="10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63130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pic>
        <p:nvPicPr>
          <p:cNvPr id="287" name="Google Shape;287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5856" y="771550"/>
            <a:ext cx="2458444" cy="24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2"/>
          <p:cNvSpPr txBox="1"/>
          <p:nvPr/>
        </p:nvSpPr>
        <p:spPr>
          <a:xfrm>
            <a:off x="921050" y="1226575"/>
            <a:ext cx="61581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Forum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Доступность, возможность участия, не выходя из дома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Экономия ресурсов как семьи, так и организации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Гибкость графика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Регулярность и последовательность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Возможность сразу применить обсуждаемые стратегии                и приемы во взаимодействии с ребенком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Меньше встреч отменяется в связи со здоровьем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Возможность быстрого обмена файлами 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Возможность совместного просмотра видеозаписей 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➔"/>
            </a:pPr>
            <a:r>
              <a:rPr lang="ru" sz="15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...</a:t>
            </a: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72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0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РЕАЛИЗАЦИЯ ПРОГРАММЫ                                                                  В ДИСТАНЦИОННОЙ ФОРМЕ </a:t>
            </a:r>
            <a:endParaRPr sz="28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72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72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1" name="Google Shape;47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950" y="4371950"/>
            <a:ext cx="679550" cy="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3"/>
          <p:cNvSpPr txBox="1"/>
          <p:nvPr/>
        </p:nvSpPr>
        <p:spPr>
          <a:xfrm>
            <a:off x="921050" y="1074175"/>
            <a:ext cx="68655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 dirty="0">
                <a:solidFill>
                  <a:srgbClr val="BC4E53"/>
                </a:solidFill>
                <a:latin typeface="Open Sans"/>
                <a:ea typeface="Open Sans"/>
                <a:cs typeface="Open Sans"/>
                <a:sym typeface="Open Sans"/>
              </a:rPr>
              <a:t>Обучение тренеров</a:t>
            </a: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5240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63130"/>
              </a:buClr>
              <a:buSzPts val="1200"/>
            </a:pPr>
            <a:r>
              <a:rPr lang="ru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бучающий онлайн семинар-тренинг в группе “Теоретические и практические вопросы сенситизации воспитателей по программе Направляемый диалог”. </a:t>
            </a:r>
          </a:p>
          <a:p>
            <a:pPr marL="152400"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63130"/>
              </a:buClr>
              <a:buSzPts val="1200"/>
            </a:pPr>
            <a:r>
              <a:rPr lang="ru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Набор группы и практика ее проведения под супервизией в течение 12 недель. Аттестация</a:t>
            </a:r>
            <a:endParaRPr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73"/>
          <p:cNvSpPr txBox="1">
            <a:spLocks noGrp="1"/>
          </p:cNvSpPr>
          <p:nvPr>
            <p:ph type="title"/>
          </p:nvPr>
        </p:nvSpPr>
        <p:spPr>
          <a:xfrm>
            <a:off x="879933" y="411510"/>
            <a:ext cx="751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0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ОБУЧЕНИЕ ВЕДУЩИХ ПРОГРАММЫ</a:t>
            </a:r>
            <a:endParaRPr sz="20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0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ПРОГРАММА ПОВЫШЕНИЯ КВАЛИФИКАЦИИ </a:t>
            </a:r>
            <a:r>
              <a:rPr lang="ru" sz="13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(не менее 72 ч) </a:t>
            </a:r>
            <a:endParaRPr sz="21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73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3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0" name="Google Shape;48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4"/>
          <p:cNvSpPr/>
          <p:nvPr/>
        </p:nvSpPr>
        <p:spPr>
          <a:xfrm>
            <a:off x="0" y="406725"/>
            <a:ext cx="7599300" cy="692700"/>
          </a:xfrm>
          <a:prstGeom prst="rect">
            <a:avLst/>
          </a:prstGeom>
          <a:solidFill>
            <a:srgbClr val="E88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4"/>
          <p:cNvSpPr txBox="1">
            <a:spLocks noGrp="1"/>
          </p:cNvSpPr>
          <p:nvPr>
            <p:ph type="title"/>
          </p:nvPr>
        </p:nvSpPr>
        <p:spPr>
          <a:xfrm>
            <a:off x="591600" y="436200"/>
            <a:ext cx="54645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ССЫЛКИ И КОНТАКТЫ</a:t>
            </a:r>
            <a:endParaRPr sz="3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0" name="Google Shape;620;p84"/>
          <p:cNvPicPr preferRelativeResize="0"/>
          <p:nvPr/>
        </p:nvPicPr>
        <p:blipFill rotWithShape="1">
          <a:blip r:embed="rId3">
            <a:alphaModFix/>
          </a:blip>
          <a:srcRect l="15070" t="5620" r="34894" b="6828"/>
          <a:stretch/>
        </p:blipFill>
        <p:spPr>
          <a:xfrm>
            <a:off x="7318350" y="2033950"/>
            <a:ext cx="253852" cy="24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0888" y="3684650"/>
            <a:ext cx="348774" cy="46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1750" y="2921537"/>
            <a:ext cx="287750" cy="287731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84"/>
          <p:cNvSpPr txBox="1"/>
          <p:nvPr/>
        </p:nvSpPr>
        <p:spPr>
          <a:xfrm>
            <a:off x="5257800" y="3276600"/>
            <a:ext cx="23262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instagram.com/vectornko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4" name="Google Shape;624;p84"/>
          <p:cNvSpPr txBox="1"/>
          <p:nvPr/>
        </p:nvSpPr>
        <p:spPr>
          <a:xfrm>
            <a:off x="4175875" y="1828800"/>
            <a:ext cx="31527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facebook.com/groups/constructornko</a:t>
            </a:r>
            <a:endParaRPr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5" name="Google Shape;625;p84"/>
          <p:cNvSpPr txBox="1"/>
          <p:nvPr/>
        </p:nvSpPr>
        <p:spPr>
          <a:xfrm>
            <a:off x="4916725" y="2079700"/>
            <a:ext cx="2326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facebook.com/vectornkoperm</a:t>
            </a:r>
            <a:endParaRPr sz="1300" u="sng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6" name="Google Shape;626;p84"/>
          <p:cNvSpPr txBox="1"/>
          <p:nvPr/>
        </p:nvSpPr>
        <p:spPr>
          <a:xfrm>
            <a:off x="5250750" y="3665213"/>
            <a:ext cx="21777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youtube.com/c/vectornko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7" name="Google Shape;627;p84"/>
          <p:cNvSpPr txBox="1"/>
          <p:nvPr/>
        </p:nvSpPr>
        <p:spPr>
          <a:xfrm>
            <a:off x="5669700" y="2693625"/>
            <a:ext cx="171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constructornko.com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8" name="Google Shape;628;p84"/>
          <p:cNvSpPr txBox="1"/>
          <p:nvPr/>
        </p:nvSpPr>
        <p:spPr>
          <a:xfrm>
            <a:off x="6184675" y="2925150"/>
            <a:ext cx="132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vectornko.ru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29" name="Google Shape;629;p8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18350" y="1634638"/>
            <a:ext cx="253850" cy="2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8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70875" y="2430063"/>
            <a:ext cx="348775" cy="34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84"/>
          <p:cNvSpPr txBox="1"/>
          <p:nvPr/>
        </p:nvSpPr>
        <p:spPr>
          <a:xfrm>
            <a:off x="5708275" y="4126775"/>
            <a:ext cx="22755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+7 (342) 299 99 82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32" name="Google Shape;632;p84"/>
          <p:cNvSpPr txBox="1"/>
          <p:nvPr/>
        </p:nvSpPr>
        <p:spPr>
          <a:xfrm>
            <a:off x="5715000" y="1524000"/>
            <a:ext cx="15357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vectornko@mail.ru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33" name="Google Shape;633;p84"/>
          <p:cNvSpPr txBox="1"/>
          <p:nvPr/>
        </p:nvSpPr>
        <p:spPr>
          <a:xfrm>
            <a:off x="5791200" y="2397025"/>
            <a:ext cx="15357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vk.com/vectornko</a:t>
            </a:r>
            <a:endParaRPr sz="900" u="sng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34" name="Google Shape;634;p8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50750" y="4126750"/>
            <a:ext cx="348774" cy="348824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84"/>
          <p:cNvSpPr/>
          <p:nvPr/>
        </p:nvSpPr>
        <p:spPr>
          <a:xfrm>
            <a:off x="815450" y="1634650"/>
            <a:ext cx="3205391" cy="238321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36" name="Google Shape;636;p84" descr="4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37345" y="1761575"/>
            <a:ext cx="3014700" cy="18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8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318350" y="3374025"/>
            <a:ext cx="253850" cy="2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84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84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0" name="Google Shape;640;p84"/>
          <p:cNvSpPr/>
          <p:nvPr/>
        </p:nvSpPr>
        <p:spPr>
          <a:xfrm>
            <a:off x="815450" y="1634650"/>
            <a:ext cx="3205391" cy="238321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55"/>
          <p:cNvPicPr preferRelativeResize="0"/>
          <p:nvPr/>
        </p:nvPicPr>
        <p:blipFill rotWithShape="1">
          <a:blip r:embed="rId3">
            <a:alphaModFix amt="24000"/>
          </a:blip>
          <a:srcRect/>
          <a:stretch/>
        </p:blipFill>
        <p:spPr>
          <a:xfrm>
            <a:off x="-592038" y="-84756"/>
            <a:ext cx="9263275" cy="521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5"/>
          <p:cNvSpPr txBox="1"/>
          <p:nvPr/>
        </p:nvSpPr>
        <p:spPr>
          <a:xfrm>
            <a:off x="913450" y="1069250"/>
            <a:ext cx="6252300" cy="4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Программа </a:t>
            </a:r>
            <a:r>
              <a:rPr lang="ru" sz="15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«Конструктор социальных практик НКО-4:                 через кризис к стабильности и устойчивому развитию»</a:t>
            </a: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 направлена на внедрение в практику механизмов консолидации и развития передового опыта поддержки семей  с детьми, пострадавших или имеющих риск ущерба в условиях самоизоляции (приемных и/или с ОВЗ), накопленного усилиями СО НКО, с перспективой быстрого тиражирования эффективных решений в регионах РФ.</a:t>
            </a: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Подробная информация о проекте: </a:t>
            </a:r>
            <a:r>
              <a:rPr lang="ru" sz="1500" u="sng" dirty="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https://www.constructornko.com/konstruktor-4</a:t>
            </a:r>
            <a:r>
              <a:rPr lang="ru" sz="1500" dirty="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 dirty="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55"/>
          <p:cNvSpPr txBox="1">
            <a:spLocks noGrp="1"/>
          </p:cNvSpPr>
          <p:nvPr>
            <p:ph type="title"/>
          </p:nvPr>
        </p:nvSpPr>
        <p:spPr>
          <a:xfrm>
            <a:off x="913450" y="467562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О БЛАГОТВОРИТЕЛЬНОЙ ПРОГРАММЕ</a:t>
            </a:r>
            <a:endParaRPr sz="27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55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5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9" name="Google Shape;29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7"/>
          <p:cNvPicPr preferRelativeResize="0"/>
          <p:nvPr/>
        </p:nvPicPr>
        <p:blipFill rotWithShape="1">
          <a:blip r:embed="rId3">
            <a:alphaModFix amt="24000"/>
          </a:blip>
          <a:srcRect/>
          <a:stretch/>
        </p:blipFill>
        <p:spPr>
          <a:xfrm>
            <a:off x="-828600" y="-5000"/>
            <a:ext cx="9883139" cy="521057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7"/>
          <p:cNvSpPr txBox="1">
            <a:spLocks noGrp="1"/>
          </p:cNvSpPr>
          <p:nvPr>
            <p:ph type="title"/>
          </p:nvPr>
        </p:nvSpPr>
        <p:spPr>
          <a:xfrm>
            <a:off x="2083150" y="879750"/>
            <a:ext cx="51968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SzPts val="2800"/>
            </a:pPr>
            <a:r>
              <a:rPr lang="ru" sz="24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НАПРАВЛЯЕМЫЙ ДИАЛОГ </a:t>
            </a:r>
            <a:br>
              <a:rPr lang="ru" sz="21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ru" sz="21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4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Программа повышения квалификации (72 часа)</a:t>
            </a:r>
            <a:br>
              <a:rPr lang="ru" sz="14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ru" sz="14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Условия участия в проекте и программе ПК:</a:t>
            </a:r>
            <a:b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- 2 ведущих (психолог + педагог/соц работник/психолог);</a:t>
            </a:r>
            <a:b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- наличие профильного высшего образования;</a:t>
            </a:r>
            <a:b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- наличие опыта ведения групп у одного из ведущих</a:t>
            </a:r>
            <a:b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- заключение договора добровольца и зачисление на обучение </a:t>
            </a:r>
            <a:b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- полный цикл обучения по программе (семинар, проведение группы взаимной поддержки, супервизии, аттестация)</a:t>
            </a:r>
            <a:br>
              <a:rPr lang="ru" sz="14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21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7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3" name="Google Shape;32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7"/>
          <p:cNvSpPr/>
          <p:nvPr/>
        </p:nvSpPr>
        <p:spPr>
          <a:xfrm>
            <a:off x="2054800" y="1452450"/>
            <a:ext cx="56700" cy="11292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0"/>
          <p:cNvSpPr txBox="1"/>
          <p:nvPr/>
        </p:nvSpPr>
        <p:spPr>
          <a:xfrm>
            <a:off x="3189100" y="1150375"/>
            <a:ext cx="49353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Необходима доступная помощь: быстрое развертывание простых и эффективных программ психологической поддержки родителей, перевод услуг в онлайн формат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С опорой на соц. опросы родителей, самые эффективные программы, в которых имеет                       место взаимообмен опытом и позитивными воспитательными стратегиями 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BC4E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60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0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ПОМОЧЬ ДЕТЯМ - ЭТО ЗНАЧИТ ПОМОЧЬ РОДИТЕЛЯМ!</a:t>
            </a:r>
            <a:r>
              <a:rPr lang="ru" sz="21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7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60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0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3" name="Google Shape;35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475" y="953350"/>
            <a:ext cx="2496550" cy="24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8"/>
          <p:cNvSpPr txBox="1"/>
          <p:nvPr/>
        </p:nvSpPr>
        <p:spPr>
          <a:xfrm>
            <a:off x="903100" y="997975"/>
            <a:ext cx="62523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BC4E53"/>
                </a:solidFill>
                <a:latin typeface="Open Sans"/>
                <a:ea typeface="Open Sans"/>
                <a:cs typeface="Open Sans"/>
                <a:sym typeface="Open Sans"/>
              </a:rPr>
              <a:t>Родители в ситуации стресса</a:t>
            </a:r>
            <a:r>
              <a:rPr lang="ru" sz="16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К причинам: </a:t>
            </a:r>
            <a:endParaRPr sz="15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●"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потеря работы</a:t>
            </a: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●"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снижение доходов</a:t>
            </a: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●"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неуверенность в завтрашнем дне</a:t>
            </a: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●"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изменение привычного уклада</a:t>
            </a: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●"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нахождение дома всех членов семьи                                       длительное время </a:t>
            </a: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●"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болезнь близких</a:t>
            </a: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●"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утрата</a:t>
            </a: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●"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хроническая усталость</a:t>
            </a: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63130"/>
              </a:buClr>
              <a:buSzPts val="1500"/>
              <a:buFont typeface="Open Sans"/>
              <a:buChar char="●"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На удовлетворении каких детских потребностей это может отразиться?</a:t>
            </a: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BC4E53"/>
                </a:solidFill>
                <a:latin typeface="Open Sans"/>
                <a:ea typeface="Open Sans"/>
                <a:cs typeface="Open Sans"/>
                <a:sym typeface="Open Sans"/>
              </a:rPr>
              <a:t>Примеры из жизни...</a:t>
            </a:r>
            <a:endParaRPr sz="1600" dirty="0">
              <a:solidFill>
                <a:srgbClr val="BC4E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58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 dirty="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ПОТРЕБНОСТЬ ВОСПИТАТЕЛЕЙ В ПОДДЕРЖКЕ</a:t>
            </a:r>
            <a:endParaRPr sz="2700" b="1" dirty="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58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8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3" name="Google Shape;33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1550" y="843300"/>
            <a:ext cx="3111726" cy="311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 txBox="1"/>
          <p:nvPr/>
        </p:nvSpPr>
        <p:spPr>
          <a:xfrm>
            <a:off x="903100" y="997975"/>
            <a:ext cx="53922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Когда родители проявляют любовь и заботу, положительно относятся к ребенку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Когда быстро и подходящим образом реагируют на потребности ребенка 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Поддерживают, когда ребенку трудно 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Когда разделяют и поддерживают                    интересы ребенка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Когда помогают управлять поведением ребенка подходящим образом                                          и с уважением к личности   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BC4E5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59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РОДИТЕЛЬСКАЯ ЧУТКОСТЬ - ЭТО...</a:t>
            </a:r>
            <a:endParaRPr sz="27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59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9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3" name="Google Shape;34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75" y="4394150"/>
            <a:ext cx="679550" cy="6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150" y="1873225"/>
            <a:ext cx="2947750" cy="29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1"/>
          <p:cNvSpPr txBox="1"/>
          <p:nvPr/>
        </p:nvSpPr>
        <p:spPr>
          <a:xfrm>
            <a:off x="921050" y="1150375"/>
            <a:ext cx="69747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Собственное намерение или гипотеза исследуется, проверяется                 и оценивается с помощью какой-то обратной связи либо от самого опыта, либо от других людей. 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Этот тип обучения интегрируется как часть собственных знаний               и навыков человека. 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Чистое знакомство с новым знанием, опытом, как таковым,                           не создает такого рода персонализированных и воплощенных знаний.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61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ЭФФЕКТИВНОЕ НАУЧЕНИЕ, ЭТО КОГДА:</a:t>
            </a:r>
            <a:endParaRPr sz="28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61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1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3" name="Google Shape;36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2"/>
          <p:cNvSpPr txBox="1"/>
          <p:nvPr/>
        </p:nvSpPr>
        <p:spPr>
          <a:xfrm>
            <a:off x="921050" y="1150375"/>
            <a:ext cx="69747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CDP (International Child Development Programmes) – основана в 1992 году, в г. Осло, Норвегия</a:t>
            </a:r>
            <a:endParaRPr sz="10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Признание ВОЗ - Программа ранней психо-социальной интервенции</a:t>
            </a:r>
            <a:endParaRPr sz="10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Научная обоснованность (Hundeide, K., 2001, 2007 Egebjerg , 2003, Sherr, L., Skar, A.-M. S., 2014, 2015 )</a:t>
            </a:r>
            <a:endParaRPr sz="10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ОСНОВНЫЕ КОМПОНЕНТЫ ПРОГРАММЫ ICDP: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регулярная помощь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воздействие на положительный опыт родителя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фасилитаторство вместо экспертной позиции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63130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использование видео для обучения родителей                     позитивным стратегиям взаимодействия с ребенком</a:t>
            </a: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5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4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62"/>
          <p:cNvSpPr txBox="1">
            <a:spLocks noGrp="1"/>
          </p:cNvSpPr>
          <p:nvPr>
            <p:ph type="title"/>
          </p:nvPr>
        </p:nvSpPr>
        <p:spPr>
          <a:xfrm>
            <a:off x="903100" y="304450"/>
            <a:ext cx="742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100" b="1">
                <a:solidFill>
                  <a:srgbClr val="363130"/>
                </a:solidFill>
                <a:latin typeface="Open Sans"/>
                <a:ea typeface="Open Sans"/>
                <a:cs typeface="Open Sans"/>
                <a:sym typeface="Open Sans"/>
              </a:rPr>
              <a:t>НАПРАВЛЯЕМЫЙ ДИАЛОГ - ГРУППЫ ВЗАИМНОЙ РОДИТЕЛЬСКОЙ ПОДДЕРЖКИ</a:t>
            </a:r>
            <a:endParaRPr sz="2800" b="1">
              <a:solidFill>
                <a:srgbClr val="3631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62"/>
          <p:cNvSpPr/>
          <p:nvPr/>
        </p:nvSpPr>
        <p:spPr>
          <a:xfrm>
            <a:off x="0" y="-5000"/>
            <a:ext cx="439200" cy="5148600"/>
          </a:xfrm>
          <a:prstGeom prst="rect">
            <a:avLst/>
          </a:prstGeom>
          <a:solidFill>
            <a:srgbClr val="BC4E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2"/>
          <p:cNvSpPr txBox="1"/>
          <p:nvPr/>
        </p:nvSpPr>
        <p:spPr>
          <a:xfrm rot="-5400000">
            <a:off x="-1222325" y="2452150"/>
            <a:ext cx="2814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" sz="7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КОНСТРУКТОР СОЦИАЛЬНЫХ ПРАКТИК НКО-</a:t>
            </a:r>
            <a:r>
              <a:rPr lang="ru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2" name="Google Shape;37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800" y="4328275"/>
            <a:ext cx="679550" cy="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32390</TotalTime>
  <Words>1346</Words>
  <Application>Microsoft Office PowerPoint</Application>
  <PresentationFormat>Экран (16:9)</PresentationFormat>
  <Paragraphs>281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Forum</vt:lpstr>
      <vt:lpstr>Arial</vt:lpstr>
      <vt:lpstr>Open Sans</vt:lpstr>
      <vt:lpstr>Calibri</vt:lpstr>
      <vt:lpstr>Tenor Sans</vt:lpstr>
      <vt:lpstr>Didact Gothic</vt:lpstr>
      <vt:lpstr>Cambria</vt:lpstr>
      <vt:lpstr>Simple Light</vt:lpstr>
      <vt:lpstr>Simple Light</vt:lpstr>
      <vt:lpstr>Тема Office</vt:lpstr>
      <vt:lpstr>Office Theme</vt:lpstr>
      <vt:lpstr>Презентация PowerPoint</vt:lpstr>
      <vt:lpstr>Ведущая</vt:lpstr>
      <vt:lpstr>О БЛАГОТВОРИТЕЛЬНОЙ ПРОГРАММЕ</vt:lpstr>
      <vt:lpstr>НАПРАВЛЯЕМЫЙ ДИАЛОГ   Программа повышения квалификации (72 часа)  Условия участия в проекте и программе ПК:  - 2 ведущих (психолог + педагог/соц работник/психолог); - наличие профильного высшего образования; - наличие опыта ведения групп у одного из ведущих - заключение договора добровольца и зачисление на обучение  - полный цикл обучения по программе (семинар, проведение группы взаимной поддержки, супервизии, аттестация)  </vt:lpstr>
      <vt:lpstr>ПОМОЧЬ ДЕТЯМ - ЭТО ЗНАЧИТ ПОМОЧЬ РОДИТЕЛЯМ! </vt:lpstr>
      <vt:lpstr>ПОТРЕБНОСТЬ ВОСПИТАТЕЛЕЙ В ПОДДЕРЖКЕ</vt:lpstr>
      <vt:lpstr>РОДИТЕЛЬСКАЯ ЧУТКОСТЬ - ЭТО...</vt:lpstr>
      <vt:lpstr>ЭФФЕКТИВНОЕ НАУЧЕНИЕ, ЭТО КОГДА:</vt:lpstr>
      <vt:lpstr>НАПРАВЛЯЕМЫЙ ДИАЛОГ - ГРУППЫ ВЗАИМНОЙ РОДИТЕЛЬСКОЙ ПОДДЕРЖКИ</vt:lpstr>
      <vt:lpstr>НАПРАВЛЯЕМЫЙ ДИАЛОГ - ЭТО</vt:lpstr>
      <vt:lpstr>ДОСТОИНСТВА ПРОГРАММЫ</vt:lpstr>
      <vt:lpstr>ЦЕЛЬ ПРОГРАММЫ “НАПРАВЛЯЕМЫЙ ДИАЛОГ”</vt:lpstr>
      <vt:lpstr>ОРГАНИЗАЦИОННАЯ СТРУКТУРА</vt:lpstr>
      <vt:lpstr>СОДЕРЖАНИЕ ПРОГРАММЫ</vt:lpstr>
      <vt:lpstr>Стандартная повестка дня</vt:lpstr>
      <vt:lpstr>Возводим дом ICDP</vt:lpstr>
      <vt:lpstr>СОДЕРЖАНИЕ ПРОГРАММЫ: 3 ДИАЛОГА</vt:lpstr>
      <vt:lpstr>РЕЗУЛЬТАТЫ ПРОГРАММЫ И ИССЛЕДОВАНИЯ </vt:lpstr>
      <vt:lpstr>ПРОГРАММА МОЖЕТ БЫТЬ ПОЛЕЗНА: </vt:lpstr>
      <vt:lpstr>РЕАЛИЗАЦИЯ ПРОГРАММЫ                                                                  В ДИСТАНЦИОННОЙ ФОРМЕ </vt:lpstr>
      <vt:lpstr>ОБУЧЕНИЕ ВЕДУЩИХ ПРОГРАММЫ ПРОГРАММА ПОВЫШЕНИЯ КВАЛИФИКАЦИИ (не менее 72 ч) </vt:lpstr>
      <vt:lpstr>ССЫЛКИ 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Anastasia</cp:lastModifiedBy>
  <cp:revision>28</cp:revision>
  <dcterms:modified xsi:type="dcterms:W3CDTF">2022-03-03T10:45:03Z</dcterms:modified>
</cp:coreProperties>
</file>